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74" r:id="rId3"/>
    <p:sldId id="273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5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400" dirty="0"/>
              <a:t>高關懷轉銜</a:t>
            </a:r>
            <a:r>
              <a:rPr lang="zh-CN" altLang="en-US" sz="5400" dirty="0" smtClean="0"/>
              <a:t>會議</a:t>
            </a:r>
            <a:r>
              <a:rPr lang="en-US" altLang="zh-CN" sz="5400" dirty="0" smtClean="0"/>
              <a:t/>
            </a:r>
            <a:br>
              <a:rPr lang="en-US" altLang="zh-CN" sz="5400" dirty="0" smtClean="0"/>
            </a:br>
            <a:r>
              <a:rPr lang="en-US" altLang="zh-CN" sz="1600" dirty="0" smtClean="0"/>
              <a:t>112</a:t>
            </a:r>
            <a:r>
              <a:rPr lang="zh-CN" altLang="en-US" sz="1600" dirty="0" smtClean="0"/>
              <a:t>學年度第一學期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0360" y="1807064"/>
            <a:ext cx="6995160" cy="4601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48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HOW</a:t>
            </a:r>
            <a:r>
              <a:rPr lang="zh-TW" altLang="en-US" dirty="0" smtClean="0"/>
              <a:t>  社會因素危險因子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校外朋友影響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校外</a:t>
            </a:r>
            <a:r>
              <a:rPr lang="zh-TW" altLang="en-US" dirty="0">
                <a:solidFill>
                  <a:schemeClr val="tx2"/>
                </a:solidFill>
              </a:rPr>
              <a:t>友人具有相同或其他危險</a:t>
            </a:r>
            <a:r>
              <a:rPr lang="zh-TW" altLang="en-US" dirty="0" smtClean="0">
                <a:solidFill>
                  <a:schemeClr val="tx2"/>
                </a:solidFill>
              </a:rPr>
              <a:t>行為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b="1" dirty="0" smtClean="0"/>
              <a:t>居住環境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隨意</a:t>
            </a:r>
            <a:r>
              <a:rPr lang="zh-TW" altLang="en-US" dirty="0">
                <a:solidFill>
                  <a:schemeClr val="tx2"/>
                </a:solidFill>
              </a:rPr>
              <a:t>出入居家附近不良場所；居住環境出入份子複雜</a:t>
            </a:r>
            <a:r>
              <a:rPr lang="zh-TW" altLang="en-US" dirty="0" smtClean="0">
                <a:solidFill>
                  <a:schemeClr val="tx2"/>
                </a:solidFill>
              </a:rPr>
              <a:t>；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</a:rPr>
              <a:t> 易</a:t>
            </a:r>
            <a:r>
              <a:rPr lang="zh-TW" altLang="en-US" dirty="0">
                <a:solidFill>
                  <a:schemeClr val="tx2"/>
                </a:solidFill>
              </a:rPr>
              <a:t>取得危險物品</a:t>
            </a:r>
          </a:p>
        </p:txBody>
      </p:sp>
    </p:spTree>
    <p:extLst>
      <p:ext uri="{BB962C8B-B14F-4D97-AF65-F5344CB8AC3E}">
        <p14:creationId xmlns:p14="http://schemas.microsoft.com/office/powerpoint/2010/main" val="66364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HOW</a:t>
            </a:r>
            <a:r>
              <a:rPr lang="zh-TW" altLang="en-US" dirty="0" smtClean="0"/>
              <a:t>  社會因素危險因子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/>
              <a:t>校外社群朋友</a:t>
            </a:r>
            <a:r>
              <a:rPr lang="zh-TW" altLang="en-US" b="1" dirty="0" smtClean="0"/>
              <a:t>，部份</a:t>
            </a:r>
            <a:r>
              <a:rPr lang="zh-TW" altLang="en-US" b="1" dirty="0"/>
              <a:t>觸發危險</a:t>
            </a:r>
            <a:r>
              <a:rPr lang="zh-TW" altLang="en-US" b="1" dirty="0" smtClean="0"/>
              <a:t>行為</a:t>
            </a:r>
            <a:endParaRPr lang="en-US" altLang="zh-TW" b="1" dirty="0" smtClean="0"/>
          </a:p>
          <a:p>
            <a:r>
              <a:rPr lang="zh-TW" altLang="en-US" b="1" dirty="0">
                <a:latin typeface="ARHeiB5-Bold"/>
              </a:rPr>
              <a:t>法律制度面的</a:t>
            </a:r>
            <a:r>
              <a:rPr lang="zh-TW" altLang="en-US" b="1" dirty="0" smtClean="0">
                <a:latin typeface="ARHeiB5-Bold"/>
              </a:rPr>
              <a:t>規範與疏漏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483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19536" y="548680"/>
            <a:ext cx="8229600" cy="990600"/>
          </a:xfrm>
        </p:spPr>
        <p:txBody>
          <a:bodyPr/>
          <a:lstStyle/>
          <a:p>
            <a:r>
              <a:rPr lang="en-US" altLang="zh-TW" b="1" dirty="0" smtClean="0"/>
              <a:t>WHO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sz="4000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altLang="zh-TW" sz="4000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1669722" y="1529020"/>
            <a:ext cx="3632805" cy="5208240"/>
            <a:chOff x="2411760" y="1434480"/>
            <a:chExt cx="4320480" cy="5208240"/>
          </a:xfrm>
        </p:grpSpPr>
        <p:sp>
          <p:nvSpPr>
            <p:cNvPr id="4" name="等腰三角形 3"/>
            <p:cNvSpPr/>
            <p:nvPr/>
          </p:nvSpPr>
          <p:spPr>
            <a:xfrm>
              <a:off x="2411760" y="1434480"/>
              <a:ext cx="4320480" cy="5208240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等腰三角形 4"/>
            <p:cNvSpPr/>
            <p:nvPr/>
          </p:nvSpPr>
          <p:spPr>
            <a:xfrm>
              <a:off x="3824917" y="1440010"/>
              <a:ext cx="1494166" cy="3108326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等腰三角形 5"/>
            <p:cNvSpPr/>
            <p:nvPr/>
          </p:nvSpPr>
          <p:spPr>
            <a:xfrm>
              <a:off x="4427984" y="1434480"/>
              <a:ext cx="288032" cy="1220284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11" name="直線接點 10"/>
          <p:cNvCxnSpPr>
            <a:stCxn id="4" idx="4"/>
          </p:cNvCxnSpPr>
          <p:nvPr/>
        </p:nvCxnSpPr>
        <p:spPr>
          <a:xfrm>
            <a:off x="5302526" y="6737260"/>
            <a:ext cx="48913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5317695" y="5873164"/>
            <a:ext cx="4891372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初期發展性輔導</a:t>
            </a:r>
            <a:r>
              <a:rPr lang="en-US" altLang="zh-TW" dirty="0">
                <a:solidFill>
                  <a:schemeClr val="tx1"/>
                </a:solidFill>
              </a:rPr>
              <a:t>-</a:t>
            </a:r>
            <a:r>
              <a:rPr lang="zh-TW" altLang="en-US" dirty="0">
                <a:solidFill>
                  <a:schemeClr val="tx1"/>
                </a:solidFill>
              </a:rPr>
              <a:t>全體教師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  <a:r>
              <a:rPr lang="zh-TW" altLang="en-US" dirty="0">
                <a:solidFill>
                  <a:schemeClr val="tx1"/>
                </a:solidFill>
              </a:rPr>
              <a:t>情緒、人際互動、生涯發展等促進全體學生心理健康與社會適應</a:t>
            </a:r>
            <a:endParaRPr lang="zh-TW" altLang="en-US" dirty="0">
              <a:solidFill>
                <a:schemeClr val="tx1"/>
              </a:solidFill>
            </a:endParaRPr>
          </a:p>
        </p:txBody>
      </p:sp>
      <p:cxnSp>
        <p:nvCxnSpPr>
          <p:cNvPr id="14" name="直線接點 13"/>
          <p:cNvCxnSpPr>
            <a:stCxn id="5" idx="4"/>
          </p:cNvCxnSpPr>
          <p:nvPr/>
        </p:nvCxnSpPr>
        <p:spPr>
          <a:xfrm>
            <a:off x="4114297" y="4642876"/>
            <a:ext cx="609477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4567278" y="3778779"/>
            <a:ext cx="5626621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二級</a:t>
            </a:r>
            <a:r>
              <a:rPr lang="zh-TW" altLang="en-US" dirty="0">
                <a:solidFill>
                  <a:schemeClr val="tx1"/>
                </a:solidFill>
              </a:rPr>
              <a:t>介</a:t>
            </a:r>
            <a:r>
              <a:rPr lang="zh-TW" altLang="en-US" dirty="0">
                <a:solidFill>
                  <a:schemeClr val="tx1"/>
                </a:solidFill>
              </a:rPr>
              <a:t>入性輔導</a:t>
            </a:r>
            <a:r>
              <a:rPr lang="en-US" altLang="zh-TW" dirty="0">
                <a:solidFill>
                  <a:schemeClr val="tx1"/>
                </a:solidFill>
              </a:rPr>
              <a:t>-</a:t>
            </a:r>
            <a:r>
              <a:rPr lang="zh-TW" altLang="en-US" dirty="0">
                <a:solidFill>
                  <a:schemeClr val="tx1"/>
                </a:solidFill>
              </a:rPr>
              <a:t>輔</a:t>
            </a:r>
            <a:r>
              <a:rPr lang="zh-TW" altLang="en-US" dirty="0">
                <a:solidFill>
                  <a:schemeClr val="tx1"/>
                </a:solidFill>
              </a:rPr>
              <a:t>導</a:t>
            </a:r>
            <a:r>
              <a:rPr lang="zh-TW" altLang="en-US" dirty="0">
                <a:solidFill>
                  <a:schemeClr val="tx1"/>
                </a:solidFill>
              </a:rPr>
              <a:t>教師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  <a:r>
              <a:rPr lang="zh-TW" altLang="en-US" dirty="0">
                <a:solidFill>
                  <a:schemeClr val="tx1"/>
                </a:solidFill>
              </a:rPr>
              <a:t>進行高關懷學生辨識、危機處理、諮商與輔導、轉介與追輔、資源整合等</a:t>
            </a:r>
            <a:endParaRPr lang="zh-TW" altLang="en-US" dirty="0">
              <a:solidFill>
                <a:schemeClr val="tx1"/>
              </a:solidFill>
            </a:endParaRPr>
          </a:p>
        </p:txBody>
      </p:sp>
      <p:cxnSp>
        <p:nvCxnSpPr>
          <p:cNvPr id="24" name="直線接點 23"/>
          <p:cNvCxnSpPr>
            <a:stCxn id="6" idx="4"/>
          </p:cNvCxnSpPr>
          <p:nvPr/>
        </p:nvCxnSpPr>
        <p:spPr>
          <a:xfrm>
            <a:off x="3607218" y="2749304"/>
            <a:ext cx="6541919" cy="100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3918696" y="1600199"/>
            <a:ext cx="6230440" cy="11463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三</a:t>
            </a:r>
            <a:r>
              <a:rPr lang="zh-TW" altLang="en-US" dirty="0">
                <a:solidFill>
                  <a:schemeClr val="tx1"/>
                </a:solidFill>
              </a:rPr>
              <a:t>級處遇性輔導</a:t>
            </a:r>
            <a:r>
              <a:rPr lang="en-US" altLang="zh-TW" dirty="0">
                <a:solidFill>
                  <a:schemeClr val="tx1"/>
                </a:solidFill>
              </a:rPr>
              <a:t>-</a:t>
            </a:r>
            <a:r>
              <a:rPr lang="zh-TW" altLang="en-US" dirty="0">
                <a:solidFill>
                  <a:schemeClr val="tx1"/>
                </a:solidFill>
              </a:rPr>
              <a:t>專輔人員、專輔</a:t>
            </a:r>
            <a:r>
              <a:rPr lang="zh-TW" altLang="en-US" dirty="0">
                <a:solidFill>
                  <a:schemeClr val="tx1"/>
                </a:solidFill>
              </a:rPr>
              <a:t>教師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  <a:r>
              <a:rPr lang="zh-TW" altLang="en-US" dirty="0">
                <a:solidFill>
                  <a:schemeClr val="tx1"/>
                </a:solidFill>
              </a:rPr>
              <a:t>針對嚴重適應問題學生整合相關資源</a:t>
            </a:r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en-US" dirty="0">
                <a:solidFill>
                  <a:schemeClr val="tx1"/>
                </a:solidFill>
              </a:rPr>
              <a:t>醫療、社政、輔導諮商等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  <a:r>
              <a:rPr lang="zh-TW" altLang="en-US" dirty="0">
                <a:solidFill>
                  <a:schemeClr val="tx1"/>
                </a:solidFill>
              </a:rPr>
              <a:t>，問題發生時之危機處理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82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81200" y="1600200"/>
            <a:ext cx="8435280" cy="4876800"/>
          </a:xfrm>
        </p:spPr>
        <p:txBody>
          <a:bodyPr/>
          <a:lstStyle/>
          <a:p>
            <a:r>
              <a:rPr lang="zh-TW" altLang="en-US" dirty="0" smtClean="0"/>
              <a:t>誰有責任辨識高關懷學生</a:t>
            </a:r>
            <a:r>
              <a:rPr lang="en-US" altLang="zh-TW" dirty="0" smtClean="0"/>
              <a:t>?</a:t>
            </a:r>
          </a:p>
          <a:p>
            <a:pPr marL="0" indent="0">
              <a:buNone/>
            </a:pPr>
            <a:r>
              <a:rPr lang="zh-TW" altLang="en-US" dirty="0" smtClean="0"/>
              <a:t>   </a:t>
            </a:r>
            <a:r>
              <a:rPr lang="zh-TW" altLang="en-US" dirty="0" smtClean="0">
                <a:solidFill>
                  <a:schemeClr val="tx2"/>
                </a:solidFill>
              </a:rPr>
              <a:t>除了輔導老師，導師是否對學生問題有</a:t>
            </a:r>
            <a:r>
              <a:rPr lang="en-US" altLang="zh-TW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 smtClean="0">
                <a:solidFill>
                  <a:schemeClr val="tx2"/>
                </a:solidFill>
              </a:rPr>
              <a:t>敏感度</a:t>
            </a:r>
            <a:r>
              <a:rPr lang="en-US" altLang="zh-TW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/>
          </a:p>
          <a:p>
            <a:r>
              <a:rPr lang="zh-TW" altLang="en-US" dirty="0" smtClean="0"/>
              <a:t>校內是否有輔導轉介機制</a:t>
            </a:r>
            <a:r>
              <a:rPr lang="en-US" altLang="zh-TW" dirty="0" smtClean="0"/>
              <a:t>?</a:t>
            </a:r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導師是第一線面對學生，轉介前完整的資訊交流，了解導師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</a:rPr>
              <a:t>  對輔導的需求及期待，</a:t>
            </a:r>
            <a:r>
              <a:rPr lang="zh-TW" altLang="en-US" dirty="0" smtClean="0">
                <a:solidFill>
                  <a:schemeClr val="tx2"/>
                </a:solidFill>
                <a:latin typeface="+mn-ea"/>
              </a:rPr>
              <a:t>「非正式」的討論</a:t>
            </a:r>
            <a:endParaRPr lang="en-US" altLang="zh-TW" dirty="0" smtClean="0">
              <a:solidFill>
                <a:schemeClr val="tx2"/>
              </a:solidFill>
              <a:latin typeface="+mn-ea"/>
            </a:endParaRPr>
          </a:p>
          <a:p>
            <a:r>
              <a:rPr lang="zh-TW" altLang="en-US" dirty="0" smtClean="0"/>
              <a:t>輔導團隊的個案管理機制</a:t>
            </a:r>
            <a:r>
              <a:rPr lang="en-US" altLang="zh-TW" dirty="0"/>
              <a:t>?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</a:t>
            </a:r>
            <a:r>
              <a:rPr lang="zh-TW" altLang="en-US" dirty="0" smtClean="0">
                <a:solidFill>
                  <a:schemeClr val="tx2"/>
                </a:solidFill>
              </a:rPr>
              <a:t>當初轉介原因、個案產生新需求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</a:rPr>
              <a:t>  個案目前身上有哪些資源</a:t>
            </a:r>
            <a:r>
              <a:rPr lang="zh-TW" altLang="en-US" dirty="0">
                <a:solidFill>
                  <a:schemeClr val="tx2"/>
                </a:solidFill>
              </a:rPr>
              <a:t>、</a:t>
            </a:r>
            <a:r>
              <a:rPr lang="zh-TW" altLang="en-US" dirty="0" smtClean="0">
                <a:solidFill>
                  <a:schemeClr val="tx2"/>
                </a:solidFill>
              </a:rPr>
              <a:t>轉介輔導之中哪些要列為高關懷</a:t>
            </a:r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27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HOW-</a:t>
            </a:r>
            <a:r>
              <a:rPr lang="zh-TW" altLang="en-US" b="1" dirty="0" smtClean="0"/>
              <a:t>高關懷學生類型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51678" y="1539241"/>
            <a:ext cx="10376442" cy="4952999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7200" dirty="0"/>
              <a:t>一、中輟、中途離校之虞（時輟時復、出席情形</a:t>
            </a:r>
            <a:r>
              <a:rPr lang="zh-TW" altLang="en-US" sz="7200" dirty="0" smtClean="0"/>
              <a:t>不穩定、  </a:t>
            </a:r>
            <a:endParaRPr lang="en-US" altLang="zh-TW" sz="7200" dirty="0" smtClean="0"/>
          </a:p>
          <a:p>
            <a:pPr marL="0" indent="0">
              <a:buNone/>
            </a:pPr>
            <a:r>
              <a:rPr lang="zh-TW" altLang="en-US" sz="7200" dirty="0"/>
              <a:t> </a:t>
            </a:r>
            <a:r>
              <a:rPr lang="zh-TW" altLang="en-US" sz="7200" dirty="0" smtClean="0"/>
              <a:t>        拒</a:t>
            </a:r>
            <a:r>
              <a:rPr lang="zh-TW" altLang="en-US" sz="7200" dirty="0"/>
              <a:t>學、長期缺曠課累計達七天以上</a:t>
            </a:r>
            <a:r>
              <a:rPr lang="zh-TW" altLang="en-US" sz="7200" dirty="0" smtClean="0"/>
              <a:t>）</a:t>
            </a:r>
            <a:endParaRPr lang="en-US" altLang="zh-TW" sz="7200" dirty="0" smtClean="0"/>
          </a:p>
          <a:p>
            <a:pPr marL="0" indent="0">
              <a:buNone/>
            </a:pPr>
            <a:endParaRPr lang="zh-TW" altLang="en-US" sz="7200" dirty="0"/>
          </a:p>
          <a:p>
            <a:r>
              <a:rPr lang="zh-TW" altLang="en-US" sz="7200" dirty="0"/>
              <a:t>二、嚴重行為問題（偷竊、霸凌、蹺家、暴力傾向、</a:t>
            </a:r>
            <a:r>
              <a:rPr lang="zh-TW" altLang="en-US" sz="7200" dirty="0" smtClean="0"/>
              <a:t>加入</a:t>
            </a:r>
            <a:endParaRPr lang="en-US" altLang="zh-TW" sz="7200" dirty="0" smtClean="0"/>
          </a:p>
          <a:p>
            <a:pPr marL="0" indent="0">
              <a:buNone/>
            </a:pPr>
            <a:r>
              <a:rPr lang="zh-TW" altLang="en-US" sz="7200" dirty="0"/>
              <a:t> </a:t>
            </a:r>
            <a:r>
              <a:rPr lang="zh-TW" altLang="en-US" sz="7200" dirty="0" smtClean="0"/>
              <a:t>        幫派</a:t>
            </a:r>
            <a:r>
              <a:rPr lang="zh-TW" altLang="en-US" sz="7200" dirty="0"/>
              <a:t>、涉入不當廟會活動等</a:t>
            </a:r>
            <a:r>
              <a:rPr lang="zh-TW" altLang="en-US" sz="7200" dirty="0" smtClean="0"/>
              <a:t>）</a:t>
            </a:r>
            <a:endParaRPr lang="en-US" altLang="zh-TW" sz="7200" dirty="0" smtClean="0"/>
          </a:p>
          <a:p>
            <a:pPr marL="0" indent="0">
              <a:buNone/>
            </a:pPr>
            <a:endParaRPr lang="zh-TW" altLang="en-US" sz="7200" dirty="0"/>
          </a:p>
          <a:p>
            <a:r>
              <a:rPr lang="zh-TW" altLang="en-US" sz="7200" dirty="0"/>
              <a:t>三、成癮行為（網路沈迷、藥物濫用</a:t>
            </a:r>
            <a:r>
              <a:rPr lang="zh-TW" altLang="en-US" sz="7200" dirty="0" smtClean="0"/>
              <a:t>等）</a:t>
            </a:r>
            <a:endParaRPr lang="en-US" altLang="zh-TW" sz="7200" dirty="0" smtClean="0"/>
          </a:p>
          <a:p>
            <a:endParaRPr lang="zh-TW" altLang="en-US" sz="7200" dirty="0"/>
          </a:p>
          <a:p>
            <a:r>
              <a:rPr lang="zh-TW" altLang="en-US" sz="7200" dirty="0"/>
              <a:t>四、情緒困擾（焦慮、衝動性格、憂鬱、躁鬱、</a:t>
            </a:r>
            <a:r>
              <a:rPr lang="zh-TW" altLang="en-US" sz="7200" dirty="0" smtClean="0"/>
              <a:t>自傷自殺）</a:t>
            </a:r>
            <a:endParaRPr lang="en-US" altLang="zh-TW" sz="7200" dirty="0" smtClean="0"/>
          </a:p>
          <a:p>
            <a:pPr marL="0" indent="0">
              <a:buNone/>
            </a:pPr>
            <a:endParaRPr lang="zh-TW" altLang="en-US" sz="7200" dirty="0"/>
          </a:p>
          <a:p>
            <a:r>
              <a:rPr lang="zh-TW" altLang="en-US" sz="7200" dirty="0"/>
              <a:t>五、學習適應（懼學、拒學、學習成就嚴重低落等</a:t>
            </a:r>
            <a:r>
              <a:rPr lang="zh-TW" altLang="en-US" sz="7200" dirty="0" smtClean="0"/>
              <a:t>）</a:t>
            </a:r>
            <a:endParaRPr lang="en-US" altLang="zh-TW" sz="7200" dirty="0" smtClean="0"/>
          </a:p>
          <a:p>
            <a:endParaRPr lang="zh-TW" altLang="en-US" sz="7200" dirty="0"/>
          </a:p>
          <a:p>
            <a:r>
              <a:rPr lang="zh-TW" altLang="en-US" sz="7200" dirty="0"/>
              <a:t>六、嚴重人際困擾（人際孤立、社會技巧缺乏、人際</a:t>
            </a:r>
            <a:r>
              <a:rPr lang="zh-TW" altLang="en-US" sz="7200" dirty="0" smtClean="0"/>
              <a:t>衝突、</a:t>
            </a:r>
            <a:endParaRPr lang="en-US" altLang="zh-TW" sz="7200" dirty="0" smtClean="0"/>
          </a:p>
          <a:p>
            <a:pPr marL="0" indent="0">
              <a:buNone/>
            </a:pPr>
            <a:r>
              <a:rPr lang="zh-TW" altLang="en-US" sz="7200" dirty="0"/>
              <a:t> </a:t>
            </a:r>
            <a:r>
              <a:rPr lang="zh-TW" altLang="en-US" sz="7200" dirty="0" smtClean="0"/>
              <a:t>         交友</a:t>
            </a:r>
            <a:r>
              <a:rPr lang="zh-TW" altLang="en-US" sz="7200" dirty="0"/>
              <a:t>複雜等）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683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HOW-</a:t>
            </a:r>
            <a:r>
              <a:rPr lang="zh-TW" altLang="en-US" b="1" dirty="0" smtClean="0"/>
              <a:t>高關懷學生類型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七、法定通報案件，含兒童少年保護、家庭</a:t>
            </a:r>
            <a:r>
              <a:rPr lang="zh-TW" altLang="en-US" dirty="0" smtClean="0"/>
              <a:t>暴力（</a:t>
            </a:r>
            <a:r>
              <a:rPr lang="zh-TW" altLang="en-US" dirty="0"/>
              <a:t>含目睹）、高風險家庭、性侵害、性騷擾等</a:t>
            </a:r>
            <a:r>
              <a:rPr lang="zh-TW" altLang="en-US" dirty="0" smtClean="0"/>
              <a:t>需要</a:t>
            </a:r>
            <a:r>
              <a:rPr lang="zh-TW" altLang="en-US" dirty="0"/>
              <a:t>提供協助學生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sz="1000" dirty="0"/>
          </a:p>
          <a:p>
            <a:r>
              <a:rPr lang="zh-TW" altLang="en-US" dirty="0"/>
              <a:t>八、潛在有特教服務需求者</a:t>
            </a:r>
            <a:r>
              <a:rPr lang="en-US" altLang="zh-TW" dirty="0"/>
              <a:t>(</a:t>
            </a:r>
            <a:r>
              <a:rPr lang="zh-TW" altLang="en-US" dirty="0"/>
              <a:t>如疑似學障、疑似情障</a:t>
            </a:r>
            <a:r>
              <a:rPr lang="en-US" altLang="zh-TW" dirty="0" smtClean="0"/>
              <a:t>)</a:t>
            </a:r>
          </a:p>
          <a:p>
            <a:endParaRPr lang="en-US" altLang="zh-TW" sz="1000" dirty="0"/>
          </a:p>
          <a:p>
            <a:r>
              <a:rPr lang="zh-TW" altLang="en-US" dirty="0"/>
              <a:t>九、其他：家庭突遭變故</a:t>
            </a:r>
            <a:r>
              <a:rPr lang="en-US" altLang="zh-TW" dirty="0"/>
              <a:t>(</a:t>
            </a:r>
            <a:r>
              <a:rPr lang="zh-TW" altLang="en-US" dirty="0"/>
              <a:t>如躲債、親屬重病、死亡</a:t>
            </a:r>
            <a:r>
              <a:rPr lang="zh-TW" altLang="en-US" dirty="0" smtClean="0"/>
              <a:t>、自殺</a:t>
            </a:r>
            <a:r>
              <a:rPr lang="en-US" altLang="zh-TW" dirty="0"/>
              <a:t>)</a:t>
            </a:r>
            <a:r>
              <a:rPr lang="zh-TW" altLang="en-US" dirty="0"/>
              <a:t>、生活重大事件</a:t>
            </a:r>
            <a:r>
              <a:rPr lang="en-US" altLang="zh-TW" dirty="0"/>
              <a:t>(</a:t>
            </a:r>
            <a:r>
              <a:rPr lang="zh-TW" altLang="en-US" dirty="0"/>
              <a:t>如分手、與同儕重大</a:t>
            </a:r>
            <a:r>
              <a:rPr lang="zh-TW" altLang="en-US" dirty="0" smtClean="0"/>
              <a:t>衝突</a:t>
            </a:r>
            <a:r>
              <a:rPr lang="en-US" altLang="zh-TW" dirty="0"/>
              <a:t>)</a:t>
            </a:r>
            <a:r>
              <a:rPr lang="zh-TW" altLang="en-US" dirty="0"/>
              <a:t>、以及家庭社經或文化不利等因素之影響</a:t>
            </a:r>
            <a:r>
              <a:rPr lang="zh-TW" altLang="en-US" dirty="0" smtClean="0"/>
              <a:t>，在</a:t>
            </a:r>
            <a:r>
              <a:rPr lang="zh-TW" altLang="en-US" dirty="0"/>
              <a:t>傳統體系中難以獲得成就經驗的青少年。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3038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CN" altLang="en-US" sz="5400" dirty="0" smtClean="0"/>
              <a:t>注意事項</a:t>
            </a:r>
            <a:r>
              <a:rPr lang="en-US" altLang="zh-CN" sz="5400" dirty="0" smtClean="0"/>
              <a:t/>
            </a:r>
            <a:br>
              <a:rPr lang="en-US" altLang="zh-CN" sz="5400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17320" y="1508761"/>
            <a:ext cx="10012680" cy="4370832"/>
          </a:xfrm>
        </p:spPr>
        <p:txBody>
          <a:bodyPr>
            <a:normAutofit fontScale="85000" lnSpcReduction="20000"/>
          </a:bodyPr>
          <a:lstStyle/>
          <a:p>
            <a:r>
              <a:rPr lang="zh-TW" altLang="zh-TW" dirty="0" smtClean="0"/>
              <a:t>一</a:t>
            </a:r>
            <a:r>
              <a:rPr lang="zh-TW" altLang="zh-TW" dirty="0"/>
              <a:t>、</a:t>
            </a:r>
            <a:r>
              <a:rPr lang="zh-TW" altLang="zh-TW" b="1" dirty="0">
                <a:solidFill>
                  <a:srgbClr val="FF0000"/>
                </a:solidFill>
              </a:rPr>
              <a:t>學生認輔制度目的在於多一位老師傾聽學生心聲、關懷學生，讓學生知道有位老師陪伴他，進而在他有問題時願意向認輔老師求助</a:t>
            </a:r>
            <a:r>
              <a:rPr lang="zh-TW" altLang="zh-TW" dirty="0"/>
              <a:t>，並不需要嫻熟諮商技巧，只要您有顆熱誠、關心學生的心即可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zh-TW" altLang="zh-TW" dirty="0"/>
          </a:p>
          <a:p>
            <a:r>
              <a:rPr lang="zh-TW" altLang="zh-TW" dirty="0"/>
              <a:t>二、請</a:t>
            </a:r>
            <a:r>
              <a:rPr lang="zh-TW" altLang="zh-TW" b="1" dirty="0">
                <a:solidFill>
                  <a:srgbClr val="FF0000"/>
                </a:solidFill>
              </a:rPr>
              <a:t>每月至少與學生會談</a:t>
            </a:r>
            <a:r>
              <a:rPr lang="en-US" altLang="zh-TW" b="1" dirty="0">
                <a:solidFill>
                  <a:srgbClr val="FF0000"/>
                </a:solidFill>
              </a:rPr>
              <a:t>1</a:t>
            </a:r>
            <a:r>
              <a:rPr lang="zh-TW" altLang="zh-TW" b="1" dirty="0">
                <a:solidFill>
                  <a:srgbClr val="FF0000"/>
                </a:solidFill>
              </a:rPr>
              <a:t>次</a:t>
            </a:r>
            <a:r>
              <a:rPr lang="zh-TW" altLang="zh-TW" dirty="0"/>
              <a:t>，並做簡要紀錄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zh-TW" altLang="zh-TW" dirty="0"/>
          </a:p>
          <a:p>
            <a:r>
              <a:rPr lang="zh-TW" altLang="zh-TW" dirty="0"/>
              <a:t>三、晤談可利用您空堂時間，或者到認輔學生班級上課的下課時間，只要是您方便的時間即可。輔導方式包括晤談、筆談、電話或家訪等，皆可列入一次談話紀錄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zh-TW" altLang="zh-TW" dirty="0"/>
          </a:p>
          <a:p>
            <a:r>
              <a:rPr lang="zh-TW" altLang="zh-TW" dirty="0"/>
              <a:t>四、</a:t>
            </a:r>
            <a:r>
              <a:rPr lang="zh-TW" altLang="zh-TW" dirty="0">
                <a:solidFill>
                  <a:srgbClr val="FF0000"/>
                </a:solidFill>
              </a:rPr>
              <a:t>保障學生隱私</a:t>
            </a:r>
            <a:r>
              <a:rPr lang="zh-TW" altLang="zh-TW" dirty="0"/>
              <a:t>，請勿任意公開談論談話內容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zh-TW" altLang="zh-TW" dirty="0"/>
          </a:p>
          <a:p>
            <a:r>
              <a:rPr lang="zh-TW" altLang="zh-TW" dirty="0"/>
              <a:t>五、認輔紀錄冊請老師妥善保管，並於期末交回輔導室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CN" altLang="en-US" dirty="0" smtClean="0"/>
              <a:t>六、溫馨小提示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 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7363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95400" y="1524001"/>
            <a:ext cx="10134600" cy="4355592"/>
          </a:xfrm>
        </p:spPr>
        <p:txBody>
          <a:bodyPr>
            <a:normAutofit/>
          </a:bodyPr>
          <a:lstStyle/>
          <a:p>
            <a:r>
              <a:rPr lang="en-US" altLang="zh-TW" sz="6000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  <a:endParaRPr lang="en-US" altLang="zh-TW" sz="6000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TW" sz="60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</a:t>
            </a:r>
          </a:p>
          <a:p>
            <a:r>
              <a:rPr lang="en-US" altLang="zh-TW" sz="60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</a:t>
            </a:r>
            <a:endParaRPr lang="zh-TW" altLang="en-US" sz="6000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4097133" y="3033765"/>
            <a:ext cx="5416428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>
                <a:solidFill>
                  <a:schemeClr val="tx1"/>
                </a:solidFill>
              </a:rPr>
              <a:t>誰能夠辨識出</a:t>
            </a:r>
            <a:r>
              <a:rPr lang="zh-TW" altLang="en-US" sz="3600" b="1" dirty="0">
                <a:solidFill>
                  <a:schemeClr val="tx1"/>
                </a:solidFill>
              </a:rPr>
              <a:t>高關懷學生</a:t>
            </a:r>
            <a:endParaRPr lang="zh-TW" alt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4097133" y="4140532"/>
            <a:ext cx="523329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>
                <a:solidFill>
                  <a:schemeClr val="tx1"/>
                </a:solidFill>
              </a:rPr>
              <a:t>如何辨識出</a:t>
            </a:r>
            <a:r>
              <a:rPr lang="zh-TW" altLang="en-US" sz="3600" b="1" dirty="0">
                <a:solidFill>
                  <a:schemeClr val="tx1"/>
                </a:solidFill>
              </a:rPr>
              <a:t>高關懷學生</a:t>
            </a:r>
          </a:p>
        </p:txBody>
      </p:sp>
      <p:sp>
        <p:nvSpPr>
          <p:cNvPr id="6" name="矩形 5"/>
          <p:cNvSpPr/>
          <p:nvPr/>
        </p:nvSpPr>
        <p:spPr>
          <a:xfrm>
            <a:off x="4097133" y="1937981"/>
            <a:ext cx="5266116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>
                <a:solidFill>
                  <a:schemeClr val="tx1"/>
                </a:solidFill>
              </a:rPr>
              <a:t>為什麼要辨識高關懷學生</a:t>
            </a:r>
          </a:p>
        </p:txBody>
      </p:sp>
    </p:spTree>
    <p:extLst>
      <p:ext uri="{BB962C8B-B14F-4D97-AF65-F5344CB8AC3E}">
        <p14:creationId xmlns:p14="http://schemas.microsoft.com/office/powerpoint/2010/main" val="412107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HOW</a:t>
            </a:r>
            <a:r>
              <a:rPr lang="zh-TW" altLang="en-US" b="1" dirty="0" smtClean="0"/>
              <a:t>  個人因素危險因子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b="1" dirty="0" smtClean="0"/>
              <a:t>人格特質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>
                <a:latin typeface="ARMingB5-Medium"/>
              </a:rPr>
              <a:t>  </a:t>
            </a:r>
            <a:r>
              <a:rPr lang="zh-TW" altLang="en-US" dirty="0" smtClean="0">
                <a:solidFill>
                  <a:schemeClr val="tx2"/>
                </a:solidFill>
                <a:latin typeface="ARMingB5-Medium"/>
              </a:rPr>
              <a:t>衝動</a:t>
            </a:r>
            <a:r>
              <a:rPr lang="zh-TW" altLang="en-US" dirty="0">
                <a:solidFill>
                  <a:schemeClr val="tx2"/>
                </a:solidFill>
                <a:latin typeface="ARMingB5-Medium"/>
              </a:rPr>
              <a:t>、</a:t>
            </a:r>
            <a:r>
              <a:rPr lang="zh-TW" altLang="en-US" dirty="0" smtClean="0">
                <a:solidFill>
                  <a:schemeClr val="tx2"/>
                </a:solidFill>
                <a:latin typeface="ARMingB5-Medium"/>
              </a:rPr>
              <a:t>性急；重視義氣；缺乏</a:t>
            </a:r>
            <a:r>
              <a:rPr lang="zh-TW" altLang="en-US" dirty="0">
                <a:solidFill>
                  <a:schemeClr val="tx2"/>
                </a:solidFill>
                <a:latin typeface="ARMingB5-Medium"/>
              </a:rPr>
              <a:t>社交</a:t>
            </a:r>
            <a:r>
              <a:rPr lang="zh-TW" altLang="en-US" dirty="0" smtClean="0">
                <a:solidFill>
                  <a:schemeClr val="tx2"/>
                </a:solidFill>
                <a:latin typeface="ARMingB5-Medium"/>
              </a:rPr>
              <a:t>技巧；想</a:t>
            </a:r>
            <a:r>
              <a:rPr lang="zh-TW" altLang="en-US" dirty="0">
                <a:solidFill>
                  <a:schemeClr val="tx2"/>
                </a:solidFill>
                <a:latin typeface="ARMingB5-Medium"/>
              </a:rPr>
              <a:t>擁有權力或</a:t>
            </a:r>
            <a:r>
              <a:rPr lang="zh-TW" altLang="en-US" dirty="0" smtClean="0">
                <a:solidFill>
                  <a:schemeClr val="tx2"/>
                </a:solidFill>
                <a:latin typeface="ARMingB5-Medium"/>
              </a:rPr>
              <a:t>感  </a:t>
            </a:r>
            <a:endParaRPr lang="en-US" altLang="zh-TW" dirty="0" smtClean="0">
              <a:solidFill>
                <a:schemeClr val="tx2"/>
              </a:solidFill>
              <a:latin typeface="ARMingB5-Medium"/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  <a:latin typeface="ARMingB5-Medium"/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  <a:latin typeface="ARMingB5-Medium"/>
              </a:rPr>
              <a:t> 到</a:t>
            </a:r>
            <a:r>
              <a:rPr lang="zh-TW" altLang="en-US" dirty="0">
                <a:solidFill>
                  <a:schemeClr val="tx2"/>
                </a:solidFill>
                <a:latin typeface="ARMingB5-Medium"/>
              </a:rPr>
              <a:t>自己與眾不同</a:t>
            </a:r>
            <a:endParaRPr lang="en-US" altLang="zh-TW" dirty="0" smtClean="0">
              <a:solidFill>
                <a:schemeClr val="tx2"/>
              </a:solidFill>
            </a:endParaRPr>
          </a:p>
          <a:p>
            <a:r>
              <a:rPr lang="zh-TW" altLang="en-US" b="1" dirty="0" smtClean="0"/>
              <a:t>行為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以</a:t>
            </a:r>
            <a:r>
              <a:rPr lang="zh-TW" altLang="en-US" dirty="0">
                <a:solidFill>
                  <a:schemeClr val="tx2"/>
                </a:solidFill>
              </a:rPr>
              <a:t>暴力行為因應人際</a:t>
            </a:r>
            <a:r>
              <a:rPr lang="zh-TW" altLang="en-US" dirty="0" smtClean="0">
                <a:solidFill>
                  <a:schemeClr val="tx2"/>
                </a:solidFill>
              </a:rPr>
              <a:t>衝突；逃課</a:t>
            </a:r>
            <a:r>
              <a:rPr lang="zh-TW" altLang="en-US" dirty="0">
                <a:solidFill>
                  <a:schemeClr val="tx2"/>
                </a:solidFill>
              </a:rPr>
              <a:t>、蹺課</a:t>
            </a:r>
            <a:r>
              <a:rPr lang="zh-TW" altLang="en-US" dirty="0" smtClean="0">
                <a:solidFill>
                  <a:schemeClr val="tx2"/>
                </a:solidFill>
              </a:rPr>
              <a:t>迴避責罵與</a:t>
            </a:r>
            <a:r>
              <a:rPr lang="zh-TW" altLang="en-US" dirty="0">
                <a:solidFill>
                  <a:schemeClr val="tx2"/>
                </a:solidFill>
              </a:rPr>
              <a:t>挫敗</a:t>
            </a:r>
            <a:r>
              <a:rPr lang="zh-TW" altLang="en-US" dirty="0" smtClean="0">
                <a:solidFill>
                  <a:schemeClr val="tx2"/>
                </a:solidFill>
              </a:rPr>
              <a:t>；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</a:rPr>
              <a:t> 以</a:t>
            </a:r>
            <a:r>
              <a:rPr lang="zh-TW" altLang="en-US" dirty="0">
                <a:solidFill>
                  <a:schemeClr val="tx2"/>
                </a:solidFill>
              </a:rPr>
              <a:t>自我傷害因應重大壓力</a:t>
            </a:r>
            <a:r>
              <a:rPr lang="zh-TW" altLang="en-US" dirty="0" smtClean="0">
                <a:solidFill>
                  <a:schemeClr val="tx2"/>
                </a:solidFill>
              </a:rPr>
              <a:t>事件與負向情緒</a:t>
            </a:r>
            <a:endParaRPr lang="en-US" altLang="zh-TW" dirty="0" smtClean="0">
              <a:solidFill>
                <a:schemeClr val="tx2"/>
              </a:solidFill>
            </a:endParaRPr>
          </a:p>
          <a:p>
            <a:r>
              <a:rPr lang="zh-TW" altLang="en-US" b="1" dirty="0" smtClean="0"/>
              <a:t>情緒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感到</a:t>
            </a:r>
            <a:r>
              <a:rPr lang="zh-TW" altLang="en-US" dirty="0">
                <a:solidFill>
                  <a:schemeClr val="tx2"/>
                </a:solidFill>
              </a:rPr>
              <a:t>孤獨，渴望朋友陪伴、支持；</a:t>
            </a:r>
            <a:r>
              <a:rPr lang="zh-TW" altLang="en-US" dirty="0" smtClean="0">
                <a:solidFill>
                  <a:schemeClr val="tx2"/>
                </a:solidFill>
              </a:rPr>
              <a:t>以危</a:t>
            </a:r>
            <a:r>
              <a:rPr lang="zh-TW" altLang="en-US" dirty="0">
                <a:solidFill>
                  <a:schemeClr val="tx2"/>
                </a:solidFill>
              </a:rPr>
              <a:t>險</a:t>
            </a:r>
            <a:r>
              <a:rPr lang="zh-TW" altLang="en-US" dirty="0" smtClean="0">
                <a:solidFill>
                  <a:schemeClr val="tx2"/>
                </a:solidFill>
              </a:rPr>
              <a:t>方式</a:t>
            </a:r>
            <a:r>
              <a:rPr lang="zh-TW" altLang="en-US" dirty="0">
                <a:solidFill>
                  <a:schemeClr val="tx2"/>
                </a:solidFill>
              </a:rPr>
              <a:t>表達情緒</a:t>
            </a:r>
            <a:endParaRPr lang="en-US" altLang="zh-TW" dirty="0" smtClean="0">
              <a:solidFill>
                <a:schemeClr val="tx2"/>
              </a:solidFill>
            </a:endParaRPr>
          </a:p>
          <a:p>
            <a:r>
              <a:rPr lang="zh-TW" altLang="en-US" b="1" dirty="0" smtClean="0"/>
              <a:t>認知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合理化</a:t>
            </a:r>
            <a:r>
              <a:rPr lang="zh-TW" altLang="en-US" dirty="0">
                <a:solidFill>
                  <a:schemeClr val="tx2"/>
                </a:solidFill>
              </a:rPr>
              <a:t>危險行為、主觀臆測他人想法</a:t>
            </a:r>
          </a:p>
        </p:txBody>
      </p:sp>
    </p:spTree>
    <p:extLst>
      <p:ext uri="{BB962C8B-B14F-4D97-AF65-F5344CB8AC3E}">
        <p14:creationId xmlns:p14="http://schemas.microsoft.com/office/powerpoint/2010/main" val="47874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HOW</a:t>
            </a:r>
            <a:r>
              <a:rPr lang="zh-TW" altLang="en-US" b="1" dirty="0" smtClean="0"/>
              <a:t>  個人因素危險因子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/>
              <a:t>內外控性格，影響個體與環境的</a:t>
            </a:r>
            <a:r>
              <a:rPr lang="zh-TW" altLang="en-US" b="1" dirty="0" smtClean="0"/>
              <a:t>互動</a:t>
            </a:r>
            <a:endParaRPr lang="en-US" altLang="zh-TW" b="1" dirty="0" smtClean="0"/>
          </a:p>
          <a:p>
            <a:r>
              <a:rPr lang="zh-TW" altLang="en-US" b="1" dirty="0"/>
              <a:t>生活中的情緒與經驗被處理、接納</a:t>
            </a:r>
            <a:r>
              <a:rPr lang="zh-TW" altLang="en-US" b="1" dirty="0" smtClean="0"/>
              <a:t>與否</a:t>
            </a:r>
            <a:endParaRPr lang="en-US" altLang="zh-TW" b="1" dirty="0" smtClean="0"/>
          </a:p>
          <a:p>
            <a:r>
              <a:rPr lang="zh-TW" altLang="en-US" b="1" dirty="0"/>
              <a:t>合理化危險</a:t>
            </a:r>
            <a:r>
              <a:rPr lang="zh-TW" altLang="en-US" b="1" dirty="0" smtClean="0"/>
              <a:t>行為或</a:t>
            </a:r>
            <a:r>
              <a:rPr lang="zh-TW" altLang="en-US" b="1" dirty="0"/>
              <a:t>偏誤認知</a:t>
            </a:r>
          </a:p>
        </p:txBody>
      </p:sp>
    </p:spTree>
    <p:extLst>
      <p:ext uri="{BB962C8B-B14F-4D97-AF65-F5344CB8AC3E}">
        <p14:creationId xmlns:p14="http://schemas.microsoft.com/office/powerpoint/2010/main" val="245444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HOW</a:t>
            </a:r>
            <a:r>
              <a:rPr lang="zh-TW" altLang="en-US" b="1" dirty="0" smtClean="0"/>
              <a:t>  家庭因素危險因子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家庭背景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低</a:t>
            </a:r>
            <a:r>
              <a:rPr lang="zh-TW" altLang="en-US" dirty="0">
                <a:solidFill>
                  <a:schemeClr val="tx2"/>
                </a:solidFill>
              </a:rPr>
              <a:t>社經</a:t>
            </a:r>
            <a:r>
              <a:rPr lang="zh-TW" altLang="en-US" dirty="0" smtClean="0">
                <a:solidFill>
                  <a:schemeClr val="tx2"/>
                </a:solidFill>
              </a:rPr>
              <a:t>地位；複雜</a:t>
            </a:r>
            <a:r>
              <a:rPr lang="zh-TW" altLang="en-US" dirty="0">
                <a:solidFill>
                  <a:schemeClr val="tx2"/>
                </a:solidFill>
              </a:rPr>
              <a:t>家庭</a:t>
            </a:r>
            <a:r>
              <a:rPr lang="zh-TW" altLang="en-US" dirty="0" smtClean="0">
                <a:solidFill>
                  <a:schemeClr val="tx2"/>
                </a:solidFill>
              </a:rPr>
              <a:t>結構；家庭</a:t>
            </a:r>
            <a:r>
              <a:rPr lang="zh-TW" altLang="en-US" dirty="0">
                <a:solidFill>
                  <a:schemeClr val="tx2"/>
                </a:solidFill>
              </a:rPr>
              <a:t>中重大壓力</a:t>
            </a:r>
            <a:r>
              <a:rPr lang="zh-TW" altLang="en-US" dirty="0" smtClean="0">
                <a:solidFill>
                  <a:schemeClr val="tx2"/>
                </a:solidFill>
              </a:rPr>
              <a:t>事件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b="1" dirty="0" smtClean="0"/>
              <a:t>家庭互動關係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以嚴厲打罵、不一致、否定為</a:t>
            </a:r>
            <a:r>
              <a:rPr lang="zh-TW" altLang="en-US" dirty="0">
                <a:solidFill>
                  <a:schemeClr val="tx2"/>
                </a:solidFill>
              </a:rPr>
              <a:t>主要管教方式；家庭與</a:t>
            </a:r>
            <a:r>
              <a:rPr lang="zh-TW" altLang="en-US" dirty="0" smtClean="0">
                <a:solidFill>
                  <a:schemeClr val="tx2"/>
                </a:solidFill>
              </a:rPr>
              <a:t>學校  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</a:rPr>
              <a:t> 管教</a:t>
            </a:r>
            <a:r>
              <a:rPr lang="zh-TW" altLang="en-US" dirty="0">
                <a:solidFill>
                  <a:schemeClr val="tx2"/>
                </a:solidFill>
              </a:rPr>
              <a:t>方式不同；親子關係疏離、相處時間少或易起爭執</a:t>
            </a:r>
            <a:r>
              <a:rPr lang="zh-TW" altLang="en-US" dirty="0" smtClean="0">
                <a:solidFill>
                  <a:schemeClr val="tx2"/>
                </a:solidFill>
              </a:rPr>
              <a:t>；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</a:rPr>
              <a:t> 自覺</a:t>
            </a:r>
            <a:r>
              <a:rPr lang="zh-TW" altLang="en-US" dirty="0">
                <a:solidFill>
                  <a:schemeClr val="tx2"/>
                </a:solidFill>
              </a:rPr>
              <a:t>不被關愛；未阻止其從事危險行為或雖阻止但缺乏</a:t>
            </a:r>
            <a:r>
              <a:rPr lang="zh-TW" altLang="en-US" dirty="0" smtClean="0">
                <a:solidFill>
                  <a:schemeClr val="tx2"/>
                </a:solidFill>
              </a:rPr>
              <a:t>有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</a:rPr>
              <a:t> 效</a:t>
            </a:r>
            <a:r>
              <a:rPr lang="zh-TW" altLang="en-US" dirty="0">
                <a:solidFill>
                  <a:schemeClr val="tx2"/>
                </a:solidFill>
              </a:rPr>
              <a:t>約束力</a:t>
            </a:r>
            <a:endParaRPr lang="en-US" altLang="zh-TW" dirty="0" smtClean="0">
              <a:solidFill>
                <a:schemeClr val="tx2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236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HOW  </a:t>
            </a:r>
            <a:r>
              <a:rPr lang="zh-TW" altLang="en-US" b="1" dirty="0" smtClean="0"/>
              <a:t>家庭因素危險因子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/>
              <a:t>父母管教態度與</a:t>
            </a:r>
            <a:r>
              <a:rPr lang="zh-TW" altLang="en-US" b="1" dirty="0" smtClean="0"/>
              <a:t>方式，影響親子關係</a:t>
            </a:r>
            <a:endParaRPr lang="en-US" altLang="zh-TW" b="1" dirty="0" smtClean="0"/>
          </a:p>
          <a:p>
            <a:r>
              <a:rPr lang="zh-TW" altLang="en-US" b="1" dirty="0" smtClean="0"/>
              <a:t>家庭</a:t>
            </a:r>
            <a:r>
              <a:rPr lang="zh-TW" altLang="en-US" b="1" dirty="0"/>
              <a:t>背景條件、隸屬需求滿足</a:t>
            </a:r>
            <a:r>
              <a:rPr lang="zh-TW" altLang="en-US" b="1" dirty="0" smtClean="0"/>
              <a:t>與否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家暴、目睹家暴等</a:t>
            </a:r>
            <a:r>
              <a:rPr lang="en-US" altLang="zh-TW" b="1" dirty="0" smtClean="0"/>
              <a:t>)</a:t>
            </a:r>
          </a:p>
          <a:p>
            <a:r>
              <a:rPr lang="zh-TW" altLang="en-US" b="1" dirty="0" smtClean="0"/>
              <a:t>家庭成員互動關係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05401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HOW</a:t>
            </a:r>
            <a:r>
              <a:rPr lang="zh-TW" altLang="en-US" b="1" dirty="0" smtClean="0"/>
              <a:t> 學校因素危險因子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/>
              <a:t>師生互動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師長</a:t>
            </a:r>
            <a:r>
              <a:rPr lang="zh-TW" altLang="en-US" dirty="0">
                <a:solidFill>
                  <a:schemeClr val="tx2"/>
                </a:solidFill>
              </a:rPr>
              <a:t>賞罰方式不適切；師生對立、缺乏正向互動</a:t>
            </a:r>
            <a:r>
              <a:rPr lang="zh-TW" altLang="en-US" dirty="0" smtClean="0">
                <a:solidFill>
                  <a:schemeClr val="tx2"/>
                </a:solidFill>
              </a:rPr>
              <a:t>；覺</a:t>
            </a:r>
            <a:r>
              <a:rPr lang="zh-TW" altLang="en-US" dirty="0">
                <a:solidFill>
                  <a:schemeClr val="tx2"/>
                </a:solidFill>
              </a:rPr>
              <a:t>得</a:t>
            </a:r>
            <a:r>
              <a:rPr lang="zh-TW" altLang="en-US" dirty="0" smtClean="0">
                <a:solidFill>
                  <a:schemeClr val="tx2"/>
                </a:solidFill>
              </a:rPr>
              <a:t>未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</a:rPr>
              <a:t> 被</a:t>
            </a:r>
            <a:r>
              <a:rPr lang="zh-TW" altLang="en-US" dirty="0">
                <a:solidFill>
                  <a:schemeClr val="tx2"/>
                </a:solidFill>
              </a:rPr>
              <a:t>合理對待</a:t>
            </a:r>
            <a:endParaRPr lang="en-US" altLang="zh-TW" dirty="0" smtClean="0">
              <a:solidFill>
                <a:schemeClr val="tx2"/>
              </a:solidFill>
            </a:endParaRPr>
          </a:p>
          <a:p>
            <a:r>
              <a:rPr lang="zh-TW" altLang="en-US" b="1" dirty="0" smtClean="0"/>
              <a:t>同儕互動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同儕</a:t>
            </a:r>
            <a:r>
              <a:rPr lang="zh-TW" altLang="en-US" dirty="0">
                <a:solidFill>
                  <a:schemeClr val="tx2"/>
                </a:solidFill>
              </a:rPr>
              <a:t>具有同樣或其他危險行為；缺乏社交技巧，與同儕</a:t>
            </a:r>
            <a:r>
              <a:rPr lang="zh-TW" altLang="en-US" dirty="0" smtClean="0">
                <a:solidFill>
                  <a:schemeClr val="tx2"/>
                </a:solidFill>
              </a:rPr>
              <a:t>關</a:t>
            </a:r>
            <a:endParaRPr lang="en-US" altLang="zh-TW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chemeClr val="tx2"/>
                </a:solidFill>
              </a:rPr>
              <a:t> </a:t>
            </a:r>
            <a:r>
              <a:rPr lang="zh-TW" altLang="en-US" dirty="0" smtClean="0">
                <a:solidFill>
                  <a:schemeClr val="tx2"/>
                </a:solidFill>
              </a:rPr>
              <a:t> 係</a:t>
            </a:r>
            <a:r>
              <a:rPr lang="zh-TW" altLang="en-US" dirty="0">
                <a:solidFill>
                  <a:schemeClr val="tx2"/>
                </a:solidFill>
              </a:rPr>
              <a:t>不佳易生爭執</a:t>
            </a:r>
            <a:endParaRPr lang="en-US" altLang="zh-TW" dirty="0" smtClean="0">
              <a:solidFill>
                <a:schemeClr val="tx2"/>
              </a:solidFill>
            </a:endParaRPr>
          </a:p>
          <a:p>
            <a:r>
              <a:rPr lang="zh-TW" altLang="en-US" b="1" dirty="0" smtClean="0"/>
              <a:t>課業方面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dirty="0" smtClean="0"/>
              <a:t>  </a:t>
            </a:r>
            <a:r>
              <a:rPr lang="zh-TW" altLang="en-US" dirty="0" smtClean="0">
                <a:solidFill>
                  <a:schemeClr val="tx2"/>
                </a:solidFill>
              </a:rPr>
              <a:t>對</a:t>
            </a:r>
            <a:r>
              <a:rPr lang="zh-TW" altLang="en-US" dirty="0">
                <a:solidFill>
                  <a:schemeClr val="tx2"/>
                </a:solidFill>
              </a:rPr>
              <a:t>學業缺乏動機與興趣；經歷課業挫敗</a:t>
            </a:r>
          </a:p>
        </p:txBody>
      </p:sp>
    </p:spTree>
    <p:extLst>
      <p:ext uri="{BB962C8B-B14F-4D97-AF65-F5344CB8AC3E}">
        <p14:creationId xmlns:p14="http://schemas.microsoft.com/office/powerpoint/2010/main" val="265779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HOW</a:t>
            </a:r>
            <a:r>
              <a:rPr lang="zh-TW" altLang="en-US" b="1" dirty="0" smtClean="0"/>
              <a:t> 學校因素危險因子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/>
              <a:t>師長管教態度影響學習的動機</a:t>
            </a:r>
            <a:r>
              <a:rPr lang="zh-TW" altLang="en-US" b="1" dirty="0" smtClean="0"/>
              <a:t>意願</a:t>
            </a:r>
            <a:endParaRPr lang="en-US" altLang="zh-TW" b="1" dirty="0" smtClean="0"/>
          </a:p>
          <a:p>
            <a:r>
              <a:rPr lang="zh-TW" altLang="en-US" b="1" dirty="0"/>
              <a:t>同儕互動與關係影響迴避或涉入危險</a:t>
            </a:r>
            <a:r>
              <a:rPr lang="zh-TW" altLang="en-US" b="1" dirty="0" smtClean="0"/>
              <a:t>行為</a:t>
            </a:r>
            <a:endParaRPr lang="en-US" altLang="zh-TW" b="1" dirty="0" smtClean="0"/>
          </a:p>
          <a:p>
            <a:r>
              <a:rPr lang="zh-TW" altLang="en-US" b="1" dirty="0"/>
              <a:t>課業成就、師生關係，</a:t>
            </a:r>
            <a:r>
              <a:rPr lang="zh-TW" altLang="en-US" b="1" dirty="0" smtClean="0"/>
              <a:t>影響入</a:t>
            </a:r>
            <a:r>
              <a:rPr lang="zh-TW" altLang="en-US" b="1" dirty="0"/>
              <a:t>班</a:t>
            </a:r>
            <a:r>
              <a:rPr lang="zh-TW" altLang="en-US" b="1" dirty="0" smtClean="0"/>
              <a:t>穩定度</a:t>
            </a:r>
            <a:endParaRPr lang="en-US" altLang="zh-TW" b="1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7950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156</TotalTime>
  <Words>1023</Words>
  <Application>Microsoft Office PowerPoint</Application>
  <PresentationFormat>寬螢幕</PresentationFormat>
  <Paragraphs>109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6" baseType="lpstr">
      <vt:lpstr>ARHeiB5-Bold</vt:lpstr>
      <vt:lpstr>ARMingB5-Medium</vt:lpstr>
      <vt:lpstr>宋体</vt:lpstr>
      <vt:lpstr>华文中宋</vt:lpstr>
      <vt:lpstr>微軟正黑體</vt:lpstr>
      <vt:lpstr>新細明體</vt:lpstr>
      <vt:lpstr>標楷體</vt:lpstr>
      <vt:lpstr>Arial</vt:lpstr>
      <vt:lpstr>Gill Sans MT</vt:lpstr>
      <vt:lpstr>Impact</vt:lpstr>
      <vt:lpstr>Badge</vt:lpstr>
      <vt:lpstr>高關懷轉銜會議 112學年度第一學期</vt:lpstr>
      <vt:lpstr>注意事項 </vt:lpstr>
      <vt:lpstr>PowerPoint 簡報</vt:lpstr>
      <vt:lpstr>HOW  個人因素危險因子</vt:lpstr>
      <vt:lpstr>HOW  個人因素危險因子</vt:lpstr>
      <vt:lpstr>HOW  家庭因素危險因子</vt:lpstr>
      <vt:lpstr>HOW  家庭因素危險因子</vt:lpstr>
      <vt:lpstr>HOW 學校因素危險因子</vt:lpstr>
      <vt:lpstr>HOW 學校因素危險因子</vt:lpstr>
      <vt:lpstr>HOW  社會因素危險因子</vt:lpstr>
      <vt:lpstr>HOW  社會因素危險因子</vt:lpstr>
      <vt:lpstr>WHO</vt:lpstr>
      <vt:lpstr>WHO</vt:lpstr>
      <vt:lpstr>HOW-高關懷學生類型</vt:lpstr>
      <vt:lpstr>HOW-高關懷學生類型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高關懷轉銜會議公告 112學年度第一學期</dc:title>
  <dc:creator>Windows 使用者</dc:creator>
  <cp:lastModifiedBy>Windows 使用者</cp:lastModifiedBy>
  <cp:revision>5</cp:revision>
  <dcterms:created xsi:type="dcterms:W3CDTF">2023-09-13T01:30:49Z</dcterms:created>
  <dcterms:modified xsi:type="dcterms:W3CDTF">2023-09-13T04:06:55Z</dcterms:modified>
</cp:coreProperties>
</file>